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10.svg" ContentType="image/svg"/>
  <Override PartName="/ppt/media/image12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5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285" autoAdjust="0"/>
    <p:restoredTop sz="96370" autoAdjust="0"/>
  </p:normalViewPr>
  <p:slideViewPr>
    <p:cSldViewPr>
      <p:cViewPr varScale="1">
        <p:scale>
          <a:sx n="100" d="100"/>
          <a:sy n="100" d="100"/>
        </p:scale>
        <p:origin x="1896" y="108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57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handoutMaster" Target="handoutMasters/handoutMaster1.xml"  /><Relationship Id="rId30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CCFBE2-2B8D-499C-81C9-2CD5B3EB8E93}" type="datetime1">
              <a:rPr lang="ko-KR" altLang="en-US"/>
              <a:pPr lvl="0">
                <a:defRPr/>
              </a:pPr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4DD7E-3179-445A-81DB-781C4554AF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B545AC5-813F-4ED1-B011-8EA17CB93331}" type="datetime1">
              <a:rPr lang="ko-KR" altLang="en-US"/>
              <a:pPr lvl="0">
                <a:defRPr/>
              </a:pPr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504B90-27FD-422C-8CC6-2AADAD122D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어항과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237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gif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gif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gif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gif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gif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gif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87624" y="4365104"/>
            <a:ext cx="7632848" cy="14401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12500">
                      <a:srgbClr val="3C2C34"/>
                    </a:gs>
                    <a:gs pos="21250">
                      <a:srgbClr val="3C2C34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475656" y="692696"/>
            <a:ext cx="6858000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jpeg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26.jpeg"  /><Relationship Id="rId6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.jpeg"  /><Relationship Id="rId3" Type="http://schemas.openxmlformats.org/officeDocument/2006/relationships/image" Target="../media/image25.jpeg"  /><Relationship Id="rId4" Type="http://schemas.openxmlformats.org/officeDocument/2006/relationships/image" Target="../media/image26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jpe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.png"  /><Relationship Id="rId3" Type="http://schemas.openxmlformats.org/officeDocument/2006/relationships/image" Target="../media/image10.svg"  /><Relationship Id="rId4" Type="http://schemas.openxmlformats.org/officeDocument/2006/relationships/image" Target="../media/image11.png"  /><Relationship Id="rId5" Type="http://schemas.openxmlformats.org/officeDocument/2006/relationships/image" Target="../media/image12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dc8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 idx="0"/>
          </p:nvPr>
        </p:nvSpPr>
        <p:spPr>
          <a:xfrm>
            <a:off x="1187624" y="4509120"/>
            <a:ext cx="7632848" cy="1440160"/>
          </a:xfrm>
        </p:spPr>
        <p:txBody>
          <a:bodyPr/>
          <a:lstStyle/>
          <a:p>
            <a:pPr lvl="0" algn="r">
              <a:defRPr/>
            </a:pPr>
            <a:r>
              <a:rPr lang="ko-KR" altLang="en-US"/>
              <a:t>아쿠아 플랜테이션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11760" y="4478967"/>
            <a:ext cx="5688632" cy="36735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8f5e4b">
                    <a:alpha val="60000"/>
                  </a:srgbClr>
                </a:solidFill>
                <a:latin typeface="+mj-lt"/>
                <a:cs typeface="굴림"/>
              </a:rPr>
              <a:t>반려식물을 위한</a:t>
            </a:r>
            <a:endParaRPr kumimoji="1" lang="ko-KR" altLang="en-US">
              <a:solidFill>
                <a:srgbClr val="8f5e4b">
                  <a:alpha val="60000"/>
                </a:srgbClr>
              </a:solidFill>
              <a:latin typeface="+mj-lt"/>
              <a:cs typeface="굴림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600" y="5557956"/>
            <a:ext cx="3168352" cy="640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21511721</a:t>
            </a:r>
            <a:r>
              <a:rPr lang="ko-KR" altLang="en-US"/>
              <a:t> 김동주</a:t>
            </a:r>
            <a:endParaRPr lang="ko-KR" altLang="en-US"/>
          </a:p>
          <a:p>
            <a:pPr>
              <a:defRPr/>
            </a:pPr>
            <a:r>
              <a:rPr lang="en-US" altLang="ko-KR"/>
              <a:t>21720893</a:t>
            </a:r>
            <a:r>
              <a:rPr lang="ko-KR" altLang="en-US"/>
              <a:t> 손명균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국내 제품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1E63-777F-4655-A8BE-92E46A9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58" r="16106"/>
          <a:stretch>
            <a:fillRect/>
          </a:stretch>
        </p:blipFill>
        <p:spPr>
          <a:xfrm>
            <a:off x="6660232" y="1232691"/>
            <a:ext cx="1832626" cy="27329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1AE882-243D-4ADF-91B6-8EE71D2C8B02}"/>
              </a:ext>
            </a:extLst>
          </p:cNvPr>
          <p:cNvSpPr txBox="1">
            <a:spLocks/>
          </p:cNvSpPr>
          <p:nvPr/>
        </p:nvSpPr>
        <p:spPr>
          <a:xfrm>
            <a:off x="308457" y="1412776"/>
            <a:ext cx="8496943" cy="474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i="0" dirty="0"/>
              <a:t> </a:t>
            </a:r>
            <a:endParaRPr lang="en-US" altLang="ko-KR" i="0" dirty="0"/>
          </a:p>
          <a:p>
            <a:pPr>
              <a:defRPr/>
            </a:pPr>
            <a:r>
              <a:rPr lang="en-US" altLang="ko-KR" sz="2000" i="0" dirty="0">
                <a:latin typeface="+mj-ea"/>
                <a:ea typeface="+mj-ea"/>
              </a:rPr>
              <a:t>LG – </a:t>
            </a:r>
            <a:r>
              <a:rPr lang="ko-KR" altLang="en-US" sz="2000" i="0" dirty="0">
                <a:latin typeface="+mj-ea"/>
                <a:ea typeface="+mj-ea"/>
              </a:rPr>
              <a:t>식물 재배기</a:t>
            </a:r>
            <a:endParaRPr lang="en-US" altLang="ko-KR" sz="20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i="0" dirty="0">
                <a:latin typeface="+mj-ea"/>
                <a:ea typeface="+mj-ea"/>
              </a:rPr>
              <a:t>빛과 온도를 조절해주고 </a:t>
            </a: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i="0" dirty="0">
                <a:latin typeface="+mj-ea"/>
                <a:ea typeface="+mj-ea"/>
              </a:rPr>
              <a:t>식물의 호흡을 </a:t>
            </a:r>
            <a:r>
              <a:rPr lang="ko-KR" altLang="en-US" i="0" dirty="0" err="1">
                <a:latin typeface="+mj-ea"/>
                <a:ea typeface="+mj-ea"/>
              </a:rPr>
              <a:t>돕기위한</a:t>
            </a:r>
            <a:r>
              <a:rPr lang="ko-KR" altLang="en-US" i="0" dirty="0">
                <a:latin typeface="+mj-ea"/>
                <a:ea typeface="+mj-ea"/>
              </a:rPr>
              <a:t> 통풍시스템과</a:t>
            </a: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i="0" dirty="0">
                <a:latin typeface="+mj-ea"/>
                <a:ea typeface="+mj-ea"/>
              </a:rPr>
              <a:t>물과 영양제를 공급하는 자동급수 시스템을 갖춘 제품</a:t>
            </a: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000" i="0" dirty="0" err="1">
                <a:solidFill>
                  <a:schemeClr val="tx1"/>
                </a:solidFill>
              </a:rPr>
              <a:t>엠오그린</a:t>
            </a:r>
            <a:r>
              <a:rPr lang="ko-KR" altLang="en-US" sz="2000" i="0" dirty="0">
                <a:solidFill>
                  <a:schemeClr val="tx1"/>
                </a:solidFill>
              </a:rPr>
              <a:t> </a:t>
            </a:r>
            <a:r>
              <a:rPr lang="en-US" altLang="ko-KR" sz="2000" i="0" dirty="0">
                <a:solidFill>
                  <a:schemeClr val="tx1"/>
                </a:solidFill>
              </a:rPr>
              <a:t>– </a:t>
            </a:r>
            <a:r>
              <a:rPr lang="ko-KR" altLang="en-US" sz="2000" i="0" dirty="0" err="1">
                <a:solidFill>
                  <a:schemeClr val="tx1"/>
                </a:solidFill>
              </a:rPr>
              <a:t>파르팟</a:t>
            </a:r>
            <a:endParaRPr lang="en-US" altLang="ko-KR" sz="2000" i="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햇빛과 유사한 주파수의 </a:t>
            </a:r>
            <a:r>
              <a:rPr lang="en-US" altLang="ko-KR" i="0" dirty="0">
                <a:solidFill>
                  <a:schemeClr val="tx1"/>
                </a:solidFill>
              </a:rPr>
              <a:t>LED</a:t>
            </a:r>
            <a:r>
              <a:rPr lang="ko-KR" altLang="en-US" i="0" dirty="0">
                <a:solidFill>
                  <a:schemeClr val="tx1"/>
                </a:solidFill>
              </a:rPr>
              <a:t>를 사용하여 광합성 효율 증대</a:t>
            </a:r>
            <a:endParaRPr lang="en-US" altLang="ko-KR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i="0" dirty="0">
                <a:solidFill>
                  <a:schemeClr val="tx1"/>
                </a:solidFill>
              </a:rPr>
              <a:t>LED</a:t>
            </a:r>
            <a:r>
              <a:rPr lang="ko-KR" altLang="en-US" i="0" dirty="0">
                <a:solidFill>
                  <a:schemeClr val="tx1"/>
                </a:solidFill>
              </a:rPr>
              <a:t>를 일반조명</a:t>
            </a:r>
            <a:r>
              <a:rPr lang="en-US" altLang="ko-KR" i="0" dirty="0">
                <a:solidFill>
                  <a:schemeClr val="tx1"/>
                </a:solidFill>
              </a:rPr>
              <a:t>, </a:t>
            </a:r>
            <a:r>
              <a:rPr lang="ko-KR" altLang="en-US" i="0" dirty="0">
                <a:solidFill>
                  <a:schemeClr val="tx1"/>
                </a:solidFill>
              </a:rPr>
              <a:t>재배조명</a:t>
            </a:r>
            <a:r>
              <a:rPr lang="en-US" altLang="ko-KR" i="0" dirty="0">
                <a:solidFill>
                  <a:schemeClr val="tx1"/>
                </a:solidFill>
              </a:rPr>
              <a:t>, </a:t>
            </a:r>
            <a:r>
              <a:rPr lang="ko-KR" altLang="en-US" i="0" dirty="0" err="1">
                <a:solidFill>
                  <a:schemeClr val="tx1"/>
                </a:solidFill>
              </a:rPr>
              <a:t>무드등의</a:t>
            </a:r>
            <a:r>
              <a:rPr lang="ko-KR" altLang="en-US" i="0" dirty="0">
                <a:solidFill>
                  <a:schemeClr val="tx1"/>
                </a:solidFill>
              </a:rPr>
              <a:t> </a:t>
            </a:r>
            <a:r>
              <a:rPr lang="en-US" altLang="ko-KR" i="0" dirty="0">
                <a:solidFill>
                  <a:schemeClr val="tx1"/>
                </a:solidFill>
              </a:rPr>
              <a:t>3</a:t>
            </a:r>
            <a:r>
              <a:rPr lang="ko-KR" altLang="en-US" i="0" dirty="0">
                <a:solidFill>
                  <a:schemeClr val="tx1"/>
                </a:solidFill>
              </a:rPr>
              <a:t>가지 모드로 </a:t>
            </a:r>
            <a:r>
              <a:rPr lang="ko-KR" altLang="en-US" i="0" dirty="0" err="1">
                <a:solidFill>
                  <a:schemeClr val="tx1"/>
                </a:solidFill>
              </a:rPr>
              <a:t>출력하게하여</a:t>
            </a:r>
            <a:endParaRPr lang="en-US" altLang="ko-KR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가구로서의 장점 극대화</a:t>
            </a: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55C4085-8296-40D8-836C-1276C0C7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60575"/>
            <a:ext cx="2088232" cy="226518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해외 제품</a:t>
            </a:r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5E4C9E0-BD69-4638-997A-1742A8CABC65}"/>
              </a:ext>
            </a:extLst>
          </p:cNvPr>
          <p:cNvSpPr txBox="1">
            <a:spLocks/>
          </p:cNvSpPr>
          <p:nvPr/>
        </p:nvSpPr>
        <p:spPr>
          <a:xfrm>
            <a:off x="308457" y="1412776"/>
            <a:ext cx="8496943" cy="474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i="0" dirty="0"/>
              <a:t> </a:t>
            </a:r>
            <a:endParaRPr lang="en-US" altLang="ko-KR" i="0" dirty="0"/>
          </a:p>
          <a:p>
            <a:pPr>
              <a:defRPr/>
            </a:pPr>
            <a:r>
              <a:rPr lang="ko-KR" altLang="en-US" sz="2000" i="0" dirty="0">
                <a:latin typeface="+mj-ea"/>
                <a:ea typeface="+mj-ea"/>
              </a:rPr>
              <a:t>샤오미 </a:t>
            </a:r>
            <a:r>
              <a:rPr lang="en-US" altLang="ko-KR" sz="2000" i="0" dirty="0">
                <a:latin typeface="+mj-ea"/>
                <a:ea typeface="+mj-ea"/>
              </a:rPr>
              <a:t>– </a:t>
            </a:r>
            <a:r>
              <a:rPr lang="ko-KR" altLang="en-US" sz="2000" i="0" dirty="0" err="1">
                <a:latin typeface="+mj-ea"/>
                <a:ea typeface="+mj-ea"/>
              </a:rPr>
              <a:t>스마트화분</a:t>
            </a:r>
            <a:endParaRPr lang="en-US" altLang="ko-KR" sz="20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i="0" dirty="0">
                <a:latin typeface="+mj-ea"/>
                <a:ea typeface="+mj-ea"/>
              </a:rPr>
              <a:t>실시간으로 온도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토양수분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비옥도를 알려주고 자동급수를 해주는 제품</a:t>
            </a: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i="0" dirty="0">
                <a:latin typeface="+mj-ea"/>
                <a:ea typeface="+mj-ea"/>
              </a:rPr>
              <a:t>연동된 앱을 통해 화분의 환경을 확인하고 제어할 수 있음</a:t>
            </a: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endParaRPr lang="en-US" altLang="ko-KR" i="0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2000" i="0" dirty="0">
                <a:solidFill>
                  <a:schemeClr val="tx1"/>
                </a:solidFill>
              </a:rPr>
              <a:t>중국 </a:t>
            </a:r>
            <a:r>
              <a:rPr lang="en-US" altLang="ko-KR" sz="2000" i="0" dirty="0">
                <a:solidFill>
                  <a:schemeClr val="tx1"/>
                </a:solidFill>
              </a:rPr>
              <a:t>– </a:t>
            </a:r>
            <a:r>
              <a:rPr lang="ko-KR" altLang="en-US" sz="2000" i="0" dirty="0">
                <a:solidFill>
                  <a:schemeClr val="tx1"/>
                </a:solidFill>
              </a:rPr>
              <a:t>스마트 팜</a:t>
            </a:r>
            <a:endParaRPr lang="en-US" altLang="ko-KR" sz="2000" i="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000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중국에서 개발된 </a:t>
            </a:r>
            <a:r>
              <a:rPr lang="ko-KR" altLang="en-US" i="0" dirty="0" err="1">
                <a:solidFill>
                  <a:schemeClr val="tx1"/>
                </a:solidFill>
              </a:rPr>
              <a:t>아쿠아포닉스</a:t>
            </a:r>
            <a:r>
              <a:rPr lang="ko-KR" altLang="en-US" i="0" dirty="0">
                <a:solidFill>
                  <a:schemeClr val="tx1"/>
                </a:solidFill>
              </a:rPr>
              <a:t> 제품</a:t>
            </a:r>
            <a:endParaRPr lang="en-US" altLang="ko-KR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아래쪽은 어항</a:t>
            </a:r>
            <a:r>
              <a:rPr lang="en-US" altLang="ko-KR" i="0" dirty="0">
                <a:solidFill>
                  <a:schemeClr val="tx1"/>
                </a:solidFill>
              </a:rPr>
              <a:t>, </a:t>
            </a:r>
            <a:r>
              <a:rPr lang="ko-KR" altLang="en-US" i="0" dirty="0">
                <a:solidFill>
                  <a:schemeClr val="tx1"/>
                </a:solidFill>
              </a:rPr>
              <a:t>위쪽은 수경재배를 할 수 있는 시스템</a:t>
            </a:r>
            <a:endParaRPr lang="en-US" altLang="ko-KR" i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</a:rPr>
              <a:t>어플로 제품환경 확인 및 빛의 세기</a:t>
            </a:r>
            <a:r>
              <a:rPr lang="en-US" altLang="ko-KR" i="0" dirty="0">
                <a:solidFill>
                  <a:schemeClr val="tx1"/>
                </a:solidFill>
              </a:rPr>
              <a:t>, </a:t>
            </a:r>
            <a:r>
              <a:rPr lang="ko-KR" altLang="en-US" i="0" dirty="0">
                <a:solidFill>
                  <a:schemeClr val="tx1"/>
                </a:solidFill>
              </a:rPr>
              <a:t>습도 조절이 가능한 제품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F155F7B-421C-41B3-B4FA-EAADCFCD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266" y="1231542"/>
            <a:ext cx="1658809" cy="27012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440C56D2-4E6C-4556-A29C-3D4F0FF0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68" t="6191" r="30543" b="5370"/>
          <a:stretch>
            <a:fillRect/>
          </a:stretch>
        </p:blipFill>
        <p:spPr>
          <a:xfrm>
            <a:off x="7348573" y="3932838"/>
            <a:ext cx="1212194" cy="270129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관련 특허</a:t>
            </a: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28CD4D8-3756-4719-9A24-6BAB86B64BBA}"/>
              </a:ext>
            </a:extLst>
          </p:cNvPr>
          <p:cNvSpPr txBox="1">
            <a:spLocks/>
          </p:cNvSpPr>
          <p:nvPr/>
        </p:nvSpPr>
        <p:spPr>
          <a:xfrm>
            <a:off x="302468" y="1412776"/>
            <a:ext cx="8496943" cy="474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스마트화분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케어 장치</a:t>
            </a:r>
            <a:endParaRPr lang="en-US" altLang="ko-KR" sz="2000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 -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출원 번호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altLang="ko-KR" i="0" dirty="0">
                <a:solidFill>
                  <a:srgbClr val="000000"/>
                </a:solidFill>
                <a:latin typeface="+mn-ea"/>
                <a:ea typeface="+mn-ea"/>
              </a:rPr>
              <a:t> 10-2020-0147118 (2020-11-05)</a:t>
            </a:r>
          </a:p>
          <a:p>
            <a:pPr>
              <a:defRPr/>
            </a:pPr>
            <a:r>
              <a:rPr lang="en-US" altLang="ko-KR" i="0" dirty="0">
                <a:solidFill>
                  <a:srgbClr val="000000"/>
                </a:solidFill>
                <a:latin typeface="+mn-ea"/>
                <a:ea typeface="+mn-ea"/>
              </a:rPr>
              <a:t> -</a:t>
            </a:r>
            <a:r>
              <a:rPr lang="ko-KR" altLang="en-US" i="0" dirty="0">
                <a:solidFill>
                  <a:srgbClr val="000000"/>
                </a:solidFill>
                <a:latin typeface="+mn-ea"/>
                <a:ea typeface="+mn-ea"/>
              </a:rPr>
              <a:t>등록 번호 </a:t>
            </a:r>
            <a:r>
              <a:rPr lang="en-US" altLang="ko-KR" i="0" dirty="0">
                <a:solidFill>
                  <a:srgbClr val="000000"/>
                </a:solidFill>
                <a:latin typeface="+mn-ea"/>
                <a:ea typeface="+mn-ea"/>
              </a:rPr>
              <a:t>: 10-2231235-0000 (2021-03-17)</a:t>
            </a: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 -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출원인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백승연</a:t>
            </a: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아쿠아포닉스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장치 및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아쿠아포닉스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장치의 구동 방법</a:t>
            </a:r>
            <a:endParaRPr lang="en-US" altLang="ko-KR" sz="2000" i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출원 번호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: 10-2018-0085582 (2018-07-23)</a:t>
            </a:r>
          </a:p>
          <a:p>
            <a:pPr>
              <a:defRPr/>
            </a:pP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 -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등록 번호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: 10-2144282-0000 (2020-08-07)</a:t>
            </a:r>
          </a:p>
          <a:p>
            <a:pPr>
              <a:defRPr/>
            </a:pP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 -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출원인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건국대학교 산악협력단 </a:t>
            </a:r>
            <a:r>
              <a:rPr lang="en-US" altLang="ko-KR" i="0" dirty="0">
                <a:solidFill>
                  <a:schemeClr val="tx1"/>
                </a:solidFill>
                <a:latin typeface="+mn-ea"/>
                <a:ea typeface="+mn-ea"/>
              </a:rPr>
              <a:t>/ </a:t>
            </a:r>
            <a:r>
              <a:rPr lang="ko-KR" altLang="en-US" i="0" dirty="0">
                <a:solidFill>
                  <a:schemeClr val="tx1"/>
                </a:solidFill>
                <a:latin typeface="+mn-ea"/>
                <a:ea typeface="+mn-ea"/>
              </a:rPr>
              <a:t>제주대학교 산학협력단</a:t>
            </a:r>
            <a:endParaRPr lang="en-US" altLang="ko-KR" i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EACC55-FC7C-4B67-822D-45ECE920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39" y="1246224"/>
            <a:ext cx="1656184" cy="213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C9F641-711D-411A-8E1C-14ECE5E1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50" y="4869160"/>
            <a:ext cx="3595161" cy="183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954825"/>
            <a:ext cx="2520280" cy="49039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시장 현황 및 전망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21074"/>
            <a:chOff x="312020" y="342173"/>
            <a:chExt cx="2749294" cy="921074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03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469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시장 분석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33ECA2-BBD3-4FAD-98C9-9A2E6DD9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32" y="1268095"/>
            <a:ext cx="7088336" cy="53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시장 현황 및 전망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시장 현황 및 전망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A7607CF-E669-4893-8777-919D99D5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67" y="1268760"/>
            <a:ext cx="7088336" cy="53965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95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437112"/>
            <a:ext cx="2520280" cy="13278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설계 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개발 환경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개발 도구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21074"/>
            <a:chOff x="312020" y="342173"/>
            <a:chExt cx="2749294" cy="921074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04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469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수행 방법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79659" y="1268760"/>
            <a:ext cx="8496943" cy="47427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디자인 초안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A4C467A-4B97-48F3-9818-999B425C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731" b="3181"/>
          <a:stretch>
            <a:fillRect/>
          </a:stretch>
        </p:blipFill>
        <p:spPr>
          <a:xfrm>
            <a:off x="2195736" y="1844824"/>
            <a:ext cx="3795903" cy="39347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A07F6-04C9-4CD0-A440-EDCDC25850B4}"/>
              </a:ext>
            </a:extLst>
          </p:cNvPr>
          <p:cNvSpPr txBox="1"/>
          <p:nvPr/>
        </p:nvSpPr>
        <p:spPr>
          <a:xfrm>
            <a:off x="1403648" y="345546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7986BC0-4695-4E3C-89DC-719100886DFD}"/>
              </a:ext>
            </a:extLst>
          </p:cNvPr>
          <p:cNvCxnSpPr/>
          <p:nvPr/>
        </p:nvCxnSpPr>
        <p:spPr>
          <a:xfrm>
            <a:off x="2123728" y="364013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2D98F6-2B1D-46C3-A850-1ECBAD99DB6B}"/>
              </a:ext>
            </a:extLst>
          </p:cNvPr>
          <p:cNvSpPr txBox="1"/>
          <p:nvPr/>
        </p:nvSpPr>
        <p:spPr>
          <a:xfrm>
            <a:off x="2519772" y="17748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9E841C-F675-40E9-8AFE-C5E7F9B644F4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2849476" y="2138524"/>
            <a:ext cx="636736" cy="648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B52F3B-5DFD-4C02-8F16-1044DF6B2B8A}"/>
              </a:ext>
            </a:extLst>
          </p:cNvPr>
          <p:cNvSpPr txBox="1"/>
          <p:nvPr/>
        </p:nvSpPr>
        <p:spPr>
          <a:xfrm>
            <a:off x="6372200" y="299380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센서</a:t>
            </a:r>
            <a:r>
              <a:rPr lang="en-US" altLang="ko-KR" dirty="0"/>
              <a:t>/</a:t>
            </a:r>
            <a:r>
              <a:rPr lang="ko-KR" altLang="en-US" dirty="0"/>
              <a:t>모터 제어부</a:t>
            </a:r>
            <a:r>
              <a:rPr lang="en-US" altLang="ko-KR" dirty="0"/>
              <a:t>)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B8E235-F204-475E-A024-6D2541949A9E}"/>
              </a:ext>
            </a:extLst>
          </p:cNvPr>
          <p:cNvCxnSpPr>
            <a:cxnSpLocks/>
          </p:cNvCxnSpPr>
          <p:nvPr/>
        </p:nvCxnSpPr>
        <p:spPr>
          <a:xfrm flipH="1">
            <a:off x="5686878" y="338030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07DAB5-C431-4B17-BE27-550C9D59691D}"/>
              </a:ext>
            </a:extLst>
          </p:cNvPr>
          <p:cNvSpPr txBox="1"/>
          <p:nvPr/>
        </p:nvSpPr>
        <p:spPr>
          <a:xfrm>
            <a:off x="6279796" y="3860177"/>
            <a:ext cx="117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워터 펌프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65BF2DA-2677-4F20-8545-CE69ACD5D965}"/>
              </a:ext>
            </a:extLst>
          </p:cNvPr>
          <p:cNvCxnSpPr>
            <a:cxnSpLocks/>
          </p:cNvCxnSpPr>
          <p:nvPr/>
        </p:nvCxnSpPr>
        <p:spPr>
          <a:xfrm flipH="1">
            <a:off x="5348383" y="4005064"/>
            <a:ext cx="939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F26056-B539-4FC4-9532-C0D71EDD30F3}"/>
              </a:ext>
            </a:extLst>
          </p:cNvPr>
          <p:cNvSpPr txBox="1"/>
          <p:nvPr/>
        </p:nvSpPr>
        <p:spPr>
          <a:xfrm>
            <a:off x="4247964" y="583644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31B4FB2-7715-4957-9A6A-BAB466883071}"/>
              </a:ext>
            </a:extLst>
          </p:cNvPr>
          <p:cNvCxnSpPr>
            <a:stCxn id="23" idx="0"/>
          </p:cNvCxnSpPr>
          <p:nvPr/>
        </p:nvCxnSpPr>
        <p:spPr>
          <a:xfrm flipV="1">
            <a:off x="4572000" y="5373216"/>
            <a:ext cx="0" cy="46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환경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25B49A-1DF0-4441-AA12-4D915FE2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44" y="1268760"/>
            <a:ext cx="8497887" cy="5311658"/>
          </a:xfrm>
        </p:spPr>
        <p:txBody>
          <a:bodyPr vert="horz" lIns="91440" tIns="45720" rIns="91440" bIns="45720">
            <a:noAutofit/>
          </a:bodyPr>
          <a:lstStyle/>
          <a:p>
            <a:pPr>
              <a:defRPr/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아쿠아 플랜테이션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defRPr/>
            </a:pPr>
            <a:r>
              <a:rPr lang="en-US" altLang="ko-KR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		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SW : Raspberry Pi OS, Python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H/W : </a:t>
            </a:r>
            <a:r>
              <a:rPr lang="ko-KR" altLang="en-US" sz="1500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온습도센서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토양습도센서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수온센서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			           LED, 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워터 펌프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모터 드라이버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ko-KR" altLang="en-US" sz="1500" b="1" i="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온습도</a:t>
            </a:r>
            <a:r>
              <a:rPr lang="ko-KR" altLang="en-US" sz="1500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DHT11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ko-KR" altLang="en-US" sz="1500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토양습도센서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YL-69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수온센서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DS18B20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워터펌프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SZH-GNP155</a:t>
            </a:r>
            <a:endParaRPr lang="ko-KR" altLang="en-US" sz="1500" b="1" i="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모터드라이버 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L9110S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어플리케이션 </a:t>
            </a:r>
            <a:r>
              <a:rPr lang="en-US" altLang="ko-KR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	-SW : Android Studio, Java, Kotlin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	-H/W : Android Studio</a:t>
            </a:r>
            <a:r>
              <a:rPr lang="ko-KR" altLang="en-US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를 사용할 </a:t>
            </a:r>
            <a:r>
              <a:rPr lang="en-US" altLang="ko-KR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PC 1</a:t>
            </a:r>
            <a:r>
              <a:rPr lang="ko-KR" altLang="en-US" sz="15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대</a:t>
            </a:r>
            <a:endParaRPr lang="en-US" altLang="ko-KR" sz="15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i="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서버</a:t>
            </a: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: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-</a:t>
            </a:r>
            <a:r>
              <a:rPr lang="en-US" altLang="ko-KR" sz="1500" b="1" i="0" kern="0" dirty="0">
                <a:solidFill>
                  <a:srgbClr val="000000"/>
                </a:solidFill>
                <a:latin typeface="+mj-ea"/>
                <a:ea typeface="+mj-ea"/>
              </a:rPr>
              <a:t>SW : </a:t>
            </a:r>
            <a:r>
              <a:rPr lang="en-US" altLang="ko-KR" sz="1500" b="1" i="0" kern="0" dirty="0" err="1">
                <a:solidFill>
                  <a:srgbClr val="000000"/>
                </a:solidFill>
                <a:latin typeface="+mj-ea"/>
                <a:ea typeface="+mj-ea"/>
              </a:rPr>
              <a:t>FireBase</a:t>
            </a:r>
            <a:endParaRPr lang="en-US" altLang="ko-KR" sz="1500" b="1" i="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i="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-H/W : </a:t>
            </a:r>
            <a:r>
              <a:rPr lang="en-US" altLang="ko-KR" sz="1500" b="1" i="0" kern="0" dirty="0" err="1">
                <a:solidFill>
                  <a:srgbClr val="000000"/>
                </a:solidFill>
                <a:latin typeface="+mj-ea"/>
                <a:ea typeface="+mj-ea"/>
              </a:rPr>
              <a:t>FireBase</a:t>
            </a:r>
            <a:r>
              <a:rPr lang="ko-KR" altLang="en-US" sz="1500" b="1" i="0" kern="0" dirty="0">
                <a:solidFill>
                  <a:srgbClr val="000000"/>
                </a:solidFill>
                <a:latin typeface="+mj-ea"/>
                <a:ea typeface="+mj-ea"/>
              </a:rPr>
              <a:t>를 설정할 </a:t>
            </a:r>
            <a:r>
              <a:rPr lang="en-US" altLang="ko-KR" sz="1500" b="1" i="0" kern="0" dirty="0">
                <a:solidFill>
                  <a:srgbClr val="000000"/>
                </a:solidFill>
                <a:latin typeface="+mj-ea"/>
                <a:ea typeface="+mj-ea"/>
              </a:rPr>
              <a:t>PC 1</a:t>
            </a:r>
            <a:r>
              <a:rPr lang="ko-KR" altLang="en-US" sz="1500" b="1" i="0" kern="0" dirty="0">
                <a:solidFill>
                  <a:srgbClr val="000000"/>
                </a:solidFill>
                <a:latin typeface="+mj-ea"/>
                <a:ea typeface="+mj-ea"/>
              </a:rPr>
              <a:t>대</a:t>
            </a:r>
            <a:endParaRPr lang="en-US" altLang="ko-KR" sz="1500" b="1" i="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도구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1655B0-D921-4BCE-9B22-9A9D5B9C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13" y="1340768"/>
            <a:ext cx="8497887" cy="537396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아쿠아 플랜테이션 </a:t>
            </a:r>
            <a:r>
              <a:rPr lang="en-US" altLang="ko-KR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스마트 화분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–</a:t>
            </a:r>
          </a:p>
          <a:p>
            <a:pPr>
              <a:defRPr/>
            </a:pPr>
            <a:r>
              <a:rPr lang="ko-KR" altLang="en-US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토양습도센서</a:t>
            </a: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YL-69</a:t>
            </a: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화분의 토양 습도를 측정하는 역할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온습도센서</a:t>
            </a: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DHT11</a:t>
            </a: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화분 주변의 온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습도를 측정하는 역할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 센서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: PCF5891T</a:t>
            </a: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화분에 들어오는 빛의 양을 측정하는 역할</a:t>
            </a: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워터 펌프 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SZH-GNP155</a:t>
            </a: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어항의 물을 끌어와서 화분에 물을 공급해주는 역할</a:t>
            </a: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: </a:t>
            </a: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화분에 빛을 공급해주는 역할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1PCS 토양 수분 측정기 감지 모듈 (YL 69)|Home Automation Kits| - AliExpress">
            <a:extLst>
              <a:ext uri="{FF2B5EF4-FFF2-40B4-BE49-F238E27FC236}">
                <a16:creationId xmlns:a16="http://schemas.microsoft.com/office/drawing/2014/main" id="{FA72C93C-DDD3-4205-9745-1F0B0CDF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67" y="1552008"/>
            <a:ext cx="1748969" cy="17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. DHT11 온습도센서">
            <a:extLst>
              <a:ext uri="{FF2B5EF4-FFF2-40B4-BE49-F238E27FC236}">
                <a16:creationId xmlns:a16="http://schemas.microsoft.com/office/drawing/2014/main" id="{49143432-3857-407B-BB4D-3914C188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99" y="2832925"/>
            <a:ext cx="2117229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서브머져블 워터 펌프 -3-5VDC (Submersible Water Pump - 3-5VDC)">
            <a:extLst>
              <a:ext uri="{FF2B5EF4-FFF2-40B4-BE49-F238E27FC236}">
                <a16:creationId xmlns:a16="http://schemas.microsoft.com/office/drawing/2014/main" id="{ABA51771-FD5A-47A7-A061-04C76D1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9" y="4434239"/>
            <a:ext cx="1653894" cy="16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5mm Led 2 핀 Rgb 무지개 물 명확한 느린 변경 발광 다이오드 - Buy 레인보우 Led 지우기 5mm,5mm Rgb Led  다이오드 5mm 무지개 느린 깜박이 주도 Product on Alibaba.com">
            <a:extLst>
              <a:ext uri="{FF2B5EF4-FFF2-40B4-BE49-F238E27FC236}">
                <a16:creationId xmlns:a16="http://schemas.microsoft.com/office/drawing/2014/main" id="{A4DA60A4-9992-42EB-95BE-1EFC4F25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40" y="5528886"/>
            <a:ext cx="1255019" cy="12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013550E6-2E25-47D8-86FA-93984C6E5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835" y="3495801"/>
            <a:ext cx="1547031" cy="15471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111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24543" y="404664"/>
            <a:ext cx="4680519" cy="51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rgbClr val="8F5E4B"/>
                </a:solidFill>
                <a:latin typeface="+mj-lt"/>
                <a:ea typeface="맑은 고딕"/>
                <a:cs typeface="+mn-cs"/>
              </a:rPr>
              <a:t>CONTENTS</a:t>
            </a:r>
            <a:endParaRPr lang="ko-KR" altLang="en-US" sz="2800" b="1">
              <a:solidFill>
                <a:srgbClr val="8F5E4B"/>
              </a:solidFill>
              <a:latin typeface="+mj-lt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83968" y="713699"/>
            <a:ext cx="3744416" cy="622211"/>
            <a:chOff x="4499992" y="713699"/>
            <a:chExt cx="3744416" cy="622211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>
            <a:xfrm>
              <a:off x="5291658" y="836712"/>
              <a:ext cx="2952750" cy="36572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서론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>
            <a:xfrm>
              <a:off x="4499992" y="713699"/>
              <a:ext cx="512822" cy="46549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01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5183634" y="834051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283968" y="1622133"/>
            <a:ext cx="3744416" cy="604713"/>
            <a:chOff x="4499992" y="1622133"/>
            <a:chExt cx="3744416" cy="604713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>
            <a:xfrm>
              <a:off x="5291658" y="1701101"/>
              <a:ext cx="2952750" cy="36391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경쟁 제품 분석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>
            <a:xfrm>
              <a:off x="4499992" y="1622133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02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5183634" y="1724987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283968" y="2530567"/>
            <a:ext cx="3744416" cy="567261"/>
            <a:chOff x="4499992" y="2530567"/>
            <a:chExt cx="3744416" cy="567261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>
            <a:xfrm>
              <a:off x="5291658" y="2564904"/>
              <a:ext cx="2952750" cy="3668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시장 분석</a:t>
              </a: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>
            <a:xfrm>
              <a:off x="4499992" y="2530567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03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5183634" y="2595969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283968" y="3439001"/>
            <a:ext cx="3744838" cy="582131"/>
            <a:chOff x="4499992" y="3439001"/>
            <a:chExt cx="3744838" cy="582131"/>
          </a:xfrm>
        </p:grpSpPr>
        <p:sp>
          <p:nvSpPr>
            <p:cNvPr id="67" name="Text Box 5"/>
            <p:cNvSpPr txBox="1">
              <a:spLocks noChangeArrowheads="1"/>
            </p:cNvSpPr>
            <p:nvPr/>
          </p:nvSpPr>
          <p:spPr>
            <a:xfrm>
              <a:off x="5292080" y="3501008"/>
              <a:ext cx="2952750" cy="36423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설계</a:t>
              </a:r>
            </a:p>
          </p:txBody>
        </p:sp>
        <p:sp>
          <p:nvSpPr>
            <p:cNvPr id="69" name="TextBox 13"/>
            <p:cNvSpPr txBox="1">
              <a:spLocks noChangeArrowheads="1"/>
            </p:cNvSpPr>
            <p:nvPr/>
          </p:nvSpPr>
          <p:spPr>
            <a:xfrm>
              <a:off x="4499992" y="3439001"/>
              <a:ext cx="512822" cy="4643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04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5183634" y="3519273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도구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1655B0-D921-4BCE-9B22-9A9D5B9C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56" y="1350118"/>
            <a:ext cx="8497887" cy="474345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아쿠아 플랜테이션 </a:t>
            </a:r>
            <a:r>
              <a:rPr lang="en-US" altLang="ko-KR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스마트 어항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–</a:t>
            </a:r>
            <a:endParaRPr lang="en-US" altLang="ko-KR" sz="1600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6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수온센서 </a:t>
            </a:r>
            <a:r>
              <a:rPr lang="en-US" altLang="ko-KR" sz="16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DS18B20</a:t>
            </a: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어항의 수온을 측정해주는 역할</a:t>
            </a: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워터 펌프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SZH-GNP155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어항에 공기를 공급하는 기포발생기 역할</a:t>
            </a: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: </a:t>
            </a:r>
          </a:p>
          <a:p>
            <a:pPr>
              <a:defRPr/>
            </a:pP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어항</a:t>
            </a: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빛을 공급해주는 역할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Prewired DS18B20 1-Wire High-Precision Digital Thermometer">
            <a:extLst>
              <a:ext uri="{FF2B5EF4-FFF2-40B4-BE49-F238E27FC236}">
                <a16:creationId xmlns:a16="http://schemas.microsoft.com/office/drawing/2014/main" id="{F68425F5-8063-44E4-86DC-51D3EE1F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0118"/>
            <a:ext cx="2185572" cy="218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서브머져블 워터 펌프 -3-5VDC (Submersible Water Pump - 3-5VDC)">
            <a:extLst>
              <a:ext uri="{FF2B5EF4-FFF2-40B4-BE49-F238E27FC236}">
                <a16:creationId xmlns:a16="http://schemas.microsoft.com/office/drawing/2014/main" id="{810E3300-CCD8-486D-8B83-6208BBCD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12" y="3183409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5mm Led 2 핀 Rgb 무지개 물 명확한 느린 변경 발광 다이오드 - Buy 레인보우 Led 지우기 5mm,5mm Rgb Led  다이오드 5mm 무지개 느린 깜박이 주도 Product on Alibaba.com">
            <a:extLst>
              <a:ext uri="{FF2B5EF4-FFF2-40B4-BE49-F238E27FC236}">
                <a16:creationId xmlns:a16="http://schemas.microsoft.com/office/drawing/2014/main" id="{DC18EB16-BFF7-44DE-91CE-0F44921B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20" y="494116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도구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1655B0-D921-4BCE-9B22-9A9D5B9C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295400"/>
            <a:ext cx="8497887" cy="474345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아쿠아 플랜테이션 </a:t>
            </a:r>
            <a:r>
              <a:rPr lang="en-US" altLang="ko-KR" sz="2000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</a:p>
          <a:p>
            <a:pPr>
              <a:defRPr/>
            </a:pP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라즈베리파이</a:t>
            </a: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b="1" i="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파이썬을</a:t>
            </a:r>
            <a:r>
              <a:rPr lang="ko-KR" altLang="en-US" b="1" i="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이용하여 센서와 모터를 제어하고 측정값을 서버로 전달</a:t>
            </a:r>
            <a:endParaRPr lang="en-US" altLang="ko-KR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1D410EDE-F3C5-45D6-BD86-66C5CAEB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749652" cy="410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도구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1655B0-D921-4BCE-9B22-9A9D5B9C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56" y="1302362"/>
            <a:ext cx="8497887" cy="527805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sz="20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및 서버 </a:t>
            </a:r>
            <a:r>
              <a:rPr lang="en-US" altLang="ko-KR" sz="2000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defRPr/>
            </a:pPr>
            <a:endParaRPr lang="en-US" altLang="ko-KR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스튜디오를 사용하여 개발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언어는 </a:t>
            </a:r>
            <a:r>
              <a:rPr lang="ko-KR" altLang="en-US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코틀린을</a:t>
            </a: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사용하고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연동하여 개발</a:t>
            </a:r>
            <a:r>
              <a:rPr lang="en-US" altLang="ko-KR" b="1" i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1400" b="1" i="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b="1" i="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2C797-E47C-4B97-8330-EAE2AC27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53" y="2924944"/>
            <a:ext cx="2118742" cy="2118742"/>
          </a:xfrm>
          <a:prstGeom prst="rect">
            <a:avLst/>
          </a:prstGeom>
        </p:spPr>
      </p:pic>
      <p:pic>
        <p:nvPicPr>
          <p:cNvPr id="1026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87B50DB5-022E-4DF3-95E3-544A23D8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81349"/>
            <a:ext cx="2105272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안드로이드 스튜디오 - 해시넷">
            <a:extLst>
              <a:ext uri="{FF2B5EF4-FFF2-40B4-BE49-F238E27FC236}">
                <a16:creationId xmlns:a16="http://schemas.microsoft.com/office/drawing/2014/main" id="{10A78E2D-12A0-4DCD-B158-052470F0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24274"/>
            <a:ext cx="2176989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E19C679-0D03-43EE-A288-0D1D1B5E109D}"/>
              </a:ext>
            </a:extLst>
          </p:cNvPr>
          <p:cNvSpPr/>
          <p:nvPr/>
        </p:nvSpPr>
        <p:spPr>
          <a:xfrm>
            <a:off x="2788549" y="3685194"/>
            <a:ext cx="487307" cy="512389"/>
          </a:xfrm>
          <a:prstGeom prst="mathPlu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0B8D4B0B-E8C0-4555-9C1A-C5DB29ADBE99}"/>
              </a:ext>
            </a:extLst>
          </p:cNvPr>
          <p:cNvSpPr/>
          <p:nvPr/>
        </p:nvSpPr>
        <p:spPr>
          <a:xfrm>
            <a:off x="5577124" y="3736784"/>
            <a:ext cx="594860" cy="495059"/>
          </a:xfrm>
          <a:prstGeom prst="mathEqua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628800"/>
            <a:ext cx="6858000" cy="132194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3C2C34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3C2C34"/>
                </a:solidFill>
              </a:rPr>
              <a:t>Y</a:t>
            </a:r>
            <a:r>
              <a:rPr lang="en-US" altLang="ko-KR"/>
              <a:t>OU!!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52020" y="4225283"/>
            <a:ext cx="2520280" cy="217361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주제 선정 이유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시스템 개발 목표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설계 기능 및 제한 사항 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en-US" altLang="ko-KR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Specification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1187774"/>
            <a:chOff x="312020" y="342173"/>
            <a:chExt cx="2749294" cy="1187774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01</a:t>
              </a:r>
              <a:endParaRPr kumimoji="1" lang="ko-KR" altLang="ko-KR" sz="3200" b="1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469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서론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1946" y="1294324"/>
              <a:ext cx="2449443" cy="235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ko-KR" altLang="en-US" sz="1100">
                  <a:solidFill>
                    <a:srgbClr val="8F5E4B"/>
                  </a:solidFill>
                  <a:latin typeface="+mj-lt"/>
                  <a:ea typeface="맑은 고딕"/>
                  <a:cs typeface="굴림"/>
                </a:rPr>
                <a:t>선정 동기</a:t>
              </a:r>
              <a:r>
                <a:rPr lang="en-US" altLang="ko-KR" sz="1100">
                  <a:solidFill>
                    <a:srgbClr val="8F5E4B"/>
                  </a:solidFill>
                  <a:latin typeface="+mj-lt"/>
                  <a:ea typeface="맑은 고딕"/>
                  <a:cs typeface="굴림"/>
                </a:rPr>
                <a:t>,</a:t>
              </a:r>
              <a:r>
                <a:rPr lang="ko-KR" altLang="en-US" sz="1100">
                  <a:solidFill>
                    <a:srgbClr val="8F5E4B"/>
                  </a:solidFill>
                  <a:latin typeface="+mj-lt"/>
                  <a:ea typeface="맑은 고딕"/>
                  <a:cs typeface="굴림"/>
                </a:rPr>
                <a:t>  목표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372200" y="3771012"/>
            <a:ext cx="2520315" cy="20342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주제 선정 이유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295399"/>
            <a:ext cx="4464496" cy="4725889"/>
          </a:xfrm>
        </p:spPr>
        <p:txBody>
          <a:bodyPr/>
          <a:lstStyle/>
          <a:p>
            <a:pPr lvl="0">
              <a:defRPr/>
            </a:pPr>
            <a:r>
              <a:rPr lang="en-US" altLang="ko-KR" b="1" i="0" dirty="0"/>
              <a:t>1</a:t>
            </a:r>
            <a:r>
              <a:rPr lang="ko-KR" altLang="en-US" b="1" i="0" dirty="0"/>
              <a:t>인 가구 비율 점점 증가  </a:t>
            </a:r>
          </a:p>
          <a:p>
            <a:pPr lvl="0">
              <a:defRPr/>
            </a:pPr>
            <a:r>
              <a:rPr lang="ko-KR" altLang="en-US" i="0" dirty="0"/>
              <a:t> </a:t>
            </a:r>
            <a:r>
              <a:rPr lang="en-US" altLang="ko-KR" i="0" dirty="0"/>
              <a:t>-</a:t>
            </a:r>
            <a:r>
              <a:rPr lang="ko-KR" altLang="en-US" i="0" dirty="0"/>
              <a:t> 반려 동물과 반려 식물에 대한 수요가 커짐</a:t>
            </a:r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r>
              <a:rPr lang="ko-KR" altLang="en-US" b="1" i="0" dirty="0"/>
              <a:t>반려동물 육성의 어려움</a:t>
            </a:r>
            <a:endParaRPr lang="ko-KR" altLang="en-US" i="0" dirty="0"/>
          </a:p>
          <a:p>
            <a:pPr lvl="0">
              <a:defRPr/>
            </a:pPr>
            <a:r>
              <a:rPr lang="ko-KR" altLang="en-US" i="0" dirty="0"/>
              <a:t> </a:t>
            </a:r>
            <a:r>
              <a:rPr lang="en-US" altLang="ko-KR" i="0" dirty="0"/>
              <a:t>-</a:t>
            </a:r>
            <a:r>
              <a:rPr lang="ko-KR" altLang="en-US" i="0" dirty="0"/>
              <a:t> 긴 외출시간</a:t>
            </a:r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r>
              <a:rPr lang="en-US" altLang="ko-KR" b="1" i="0" dirty="0"/>
              <a:t>1</a:t>
            </a:r>
            <a:r>
              <a:rPr lang="ko-KR" altLang="en-US" b="1" i="0" dirty="0"/>
              <a:t>인 가구도 손쉽게 관리할 수 있는 반려 생물</a:t>
            </a:r>
            <a:endParaRPr lang="ko-KR" altLang="en-US" i="0" dirty="0"/>
          </a:p>
          <a:p>
            <a:pPr lvl="0">
              <a:defRPr/>
            </a:pPr>
            <a:r>
              <a:rPr lang="ko-KR" altLang="en-US" i="0" dirty="0"/>
              <a:t> </a:t>
            </a:r>
            <a:r>
              <a:rPr lang="en-US" altLang="ko-KR" i="0" dirty="0"/>
              <a:t>-</a:t>
            </a:r>
            <a:r>
              <a:rPr lang="ko-KR" altLang="en-US" i="0" dirty="0"/>
              <a:t> 관상어</a:t>
            </a:r>
            <a:r>
              <a:rPr lang="en-US" altLang="ko-KR" i="0" dirty="0"/>
              <a:t>,</a:t>
            </a:r>
            <a:r>
              <a:rPr lang="ko-KR" altLang="en-US" i="0" dirty="0"/>
              <a:t> 식물에 초점</a:t>
            </a:r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r>
              <a:rPr lang="ko-KR" altLang="en-US" b="1" i="0" dirty="0"/>
              <a:t>아쿠아 플랜테이션</a:t>
            </a:r>
            <a:endParaRPr lang="ko-KR" altLang="en-US" i="0" dirty="0"/>
          </a:p>
          <a:p>
            <a:pPr lvl="0">
              <a:defRPr/>
            </a:pPr>
            <a:r>
              <a:rPr lang="en-US" altLang="ko-KR" i="0" dirty="0"/>
              <a:t>-</a:t>
            </a:r>
            <a:r>
              <a:rPr lang="ko-KR" altLang="en-US" i="0" dirty="0"/>
              <a:t> 관상어와 식물을 같이 키울 수 있는 스마트기기</a:t>
            </a:r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  <a:p>
            <a:pPr lvl="0">
              <a:defRPr/>
            </a:pPr>
            <a:endParaRPr lang="ko-KR" altLang="en-US" i="0" dirty="0"/>
          </a:p>
        </p:txBody>
      </p:sp>
      <p:pic>
        <p:nvPicPr>
          <p:cNvPr id="38" name="그림 3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59997" y="1844824"/>
            <a:ext cx="2520315" cy="21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개발 목표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08457" y="1412776"/>
            <a:ext cx="8496943" cy="4742745"/>
          </a:xfrm>
        </p:spPr>
        <p:txBody>
          <a:bodyPr/>
          <a:lstStyle/>
          <a:p>
            <a:pPr lvl="0">
              <a:defRPr/>
            </a:pPr>
            <a:r>
              <a:rPr lang="ko-KR" altLang="en-US" b="0" i="0" dirty="0"/>
              <a:t> </a:t>
            </a:r>
          </a:p>
          <a:p>
            <a:pPr lvl="0">
              <a:defRPr/>
            </a:pPr>
            <a:endParaRPr lang="ko-KR" altLang="en-US" b="0" i="0" dirty="0"/>
          </a:p>
          <a:p>
            <a:pPr lvl="0">
              <a:defRPr/>
            </a:pPr>
            <a:r>
              <a:rPr lang="ko-KR" altLang="en-US" b="1" i="0" dirty="0"/>
              <a:t>기존 스마트 화분과의 차이점</a:t>
            </a:r>
            <a:r>
              <a:rPr lang="ko-KR" altLang="en-US" b="0" i="0" dirty="0"/>
              <a:t> </a:t>
            </a:r>
          </a:p>
          <a:p>
            <a:pPr lvl="0">
              <a:defRPr/>
            </a:pPr>
            <a:r>
              <a:rPr lang="ko-KR" altLang="en-US" b="0" i="0" dirty="0"/>
              <a:t>   단순히 어항과 화분을 </a:t>
            </a:r>
            <a:r>
              <a:rPr lang="ko-KR" altLang="en-US" b="0" i="0" dirty="0" err="1"/>
              <a:t>관리하는것</a:t>
            </a:r>
            <a:r>
              <a:rPr lang="ko-KR" altLang="en-US" b="0" i="0" dirty="0"/>
              <a:t> 뿐만 아니라 사용자가 </a:t>
            </a:r>
          </a:p>
          <a:p>
            <a:pPr lvl="0">
              <a:defRPr/>
            </a:pPr>
            <a:r>
              <a:rPr lang="ko-KR" altLang="en-US" b="0" i="0" dirty="0"/>
              <a:t>   스마트폰 어플리케이션을 통해 실시간으로 상태를 확인하고</a:t>
            </a:r>
          </a:p>
          <a:p>
            <a:pPr lvl="0">
              <a:defRPr/>
            </a:pPr>
            <a:r>
              <a:rPr lang="ko-KR" altLang="en-US" b="0" i="0" dirty="0"/>
              <a:t>   이에 따른 조치 또한 원격으로 하는 것이 목표</a:t>
            </a:r>
          </a:p>
          <a:p>
            <a:pPr lvl="0">
              <a:defRPr/>
            </a:pPr>
            <a:endParaRPr lang="ko-KR" altLang="en-US" b="0" i="0" dirty="0"/>
          </a:p>
          <a:p>
            <a:pPr lvl="0">
              <a:defRPr/>
            </a:pPr>
            <a:r>
              <a:rPr lang="ko-KR" altLang="en-US" b="0" i="0" dirty="0"/>
              <a:t> </a:t>
            </a:r>
            <a:r>
              <a:rPr lang="ko-KR" altLang="en-US" b="1" i="0" dirty="0">
                <a:solidFill>
                  <a:schemeClr val="tx1"/>
                </a:solidFill>
              </a:rPr>
              <a:t>디자인</a:t>
            </a:r>
          </a:p>
          <a:p>
            <a:pPr lvl="0">
              <a:defRPr/>
            </a:pPr>
            <a:r>
              <a:rPr lang="ko-KR" altLang="en-US" b="1" i="0" dirty="0">
                <a:solidFill>
                  <a:schemeClr val="tx1"/>
                </a:solidFill>
              </a:rPr>
              <a:t>    </a:t>
            </a:r>
            <a:r>
              <a:rPr lang="ko-KR" altLang="en-US" b="0" i="0" dirty="0">
                <a:solidFill>
                  <a:schemeClr val="tx1"/>
                </a:solidFill>
              </a:rPr>
              <a:t>기능에만 집중하는 것이 아닌</a:t>
            </a:r>
            <a:r>
              <a:rPr lang="en-US" altLang="ko-KR" b="0" i="0" dirty="0">
                <a:solidFill>
                  <a:schemeClr val="tx1"/>
                </a:solidFill>
              </a:rPr>
              <a:t>,</a:t>
            </a:r>
            <a:r>
              <a:rPr lang="ko-KR" altLang="en-US" b="0" i="0" dirty="0">
                <a:solidFill>
                  <a:schemeClr val="tx1"/>
                </a:solidFill>
              </a:rPr>
              <a:t> 가구내의 하나의 인테리어로써</a:t>
            </a:r>
          </a:p>
          <a:p>
            <a:pPr lvl="0">
              <a:defRPr/>
            </a:pPr>
            <a:r>
              <a:rPr lang="ko-KR" altLang="en-US" b="0" i="0" dirty="0">
                <a:solidFill>
                  <a:schemeClr val="tx1"/>
                </a:solidFill>
              </a:rPr>
              <a:t>    사용되어야 하므로 디자인에도 초점을 맞추어 개발해 나갈 예정</a:t>
            </a:r>
          </a:p>
          <a:p>
            <a:pPr lvl="0">
              <a:defRPr/>
            </a:pPr>
            <a:endParaRPr lang="ko-KR" altLang="en-US" b="0" i="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b="0" i="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9DCD92-914E-4847-9E75-DCA774360DA6}"/>
              </a:ext>
            </a:extLst>
          </p:cNvPr>
          <p:cNvGrpSpPr/>
          <p:nvPr/>
        </p:nvGrpSpPr>
        <p:grpSpPr>
          <a:xfrm>
            <a:off x="6876256" y="1916832"/>
            <a:ext cx="1512168" cy="2520280"/>
            <a:chOff x="6803932" y="4435036"/>
            <a:chExt cx="822291" cy="1354330"/>
          </a:xfrm>
        </p:grpSpPr>
        <p:pic>
          <p:nvPicPr>
            <p:cNvPr id="10" name="그래픽 9" descr="토끼풀">
              <a:extLst>
                <a:ext uri="{FF2B5EF4-FFF2-40B4-BE49-F238E27FC236}">
                  <a16:creationId xmlns:a16="http://schemas.microsoft.com/office/drawing/2014/main" id="{8D8C1710-AB2F-4D7D-871F-F7562C4E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60798" y="4435036"/>
              <a:ext cx="665425" cy="637257"/>
            </a:xfrm>
            <a:prstGeom prst="rect">
              <a:avLst/>
            </a:prstGeom>
          </p:spPr>
        </p:pic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208F4A9C-3B68-43B5-9CE8-60B0777F1C7F}"/>
                </a:ext>
              </a:extLst>
            </p:cNvPr>
            <p:cNvSpPr/>
            <p:nvPr/>
          </p:nvSpPr>
          <p:spPr>
            <a:xfrm rot="10800000">
              <a:off x="6882536" y="4921758"/>
              <a:ext cx="628818" cy="30107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눈물 방울 3">
              <a:extLst>
                <a:ext uri="{FF2B5EF4-FFF2-40B4-BE49-F238E27FC236}">
                  <a16:creationId xmlns:a16="http://schemas.microsoft.com/office/drawing/2014/main" id="{50E3DAB5-D696-45D1-B729-2547C0605805}"/>
                </a:ext>
              </a:extLst>
            </p:cNvPr>
            <p:cNvSpPr/>
            <p:nvPr/>
          </p:nvSpPr>
          <p:spPr>
            <a:xfrm rot="18853771">
              <a:off x="6820569" y="5019979"/>
              <a:ext cx="752750" cy="786023"/>
            </a:xfrm>
            <a:prstGeom prst="teardrop">
              <a:avLst>
                <a:gd name="adj" fmla="val 6713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어류">
              <a:extLst>
                <a:ext uri="{FF2B5EF4-FFF2-40B4-BE49-F238E27FC236}">
                  <a16:creationId xmlns:a16="http://schemas.microsoft.com/office/drawing/2014/main" id="{59A9FCCF-E0F6-4134-A733-54F79A28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1985" y="5178401"/>
              <a:ext cx="489917" cy="469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설계 기능 및 제한 사항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</a:t>
            </a:r>
          </a:p>
          <a:p>
            <a:pPr lvl="0">
              <a:defRPr/>
            </a:pPr>
            <a:r>
              <a:rPr lang="ko-KR" altLang="en-US" b="1" i="0" dirty="0"/>
              <a:t>  화분 상태 확인</a:t>
            </a:r>
          </a:p>
          <a:p>
            <a:pPr lvl="0">
              <a:defRPr/>
            </a:pP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어항 상태 확인</a:t>
            </a:r>
          </a:p>
          <a:p>
            <a:pPr lvl="0">
              <a:defRPr/>
            </a:pP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실시간 원격 확인</a:t>
            </a:r>
          </a:p>
          <a:p>
            <a:pPr lvl="0">
              <a:defRPr/>
            </a:pP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환경에 따른 동작</a:t>
            </a:r>
          </a:p>
          <a:p>
            <a:pPr lvl="0">
              <a:defRPr/>
            </a:pP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제한사항</a:t>
            </a:r>
          </a:p>
          <a:p>
            <a:pPr lvl="0"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-</a:t>
            </a:r>
            <a:r>
              <a:rPr lang="ko-KR" altLang="en-US" i="0" dirty="0"/>
              <a:t> 인테리어가 중요한 시스템 </a:t>
            </a:r>
            <a:r>
              <a:rPr lang="en-US" altLang="ko-KR" i="0" dirty="0"/>
              <a:t>:</a:t>
            </a:r>
            <a:r>
              <a:rPr lang="ko-KR" altLang="en-US" i="0" dirty="0"/>
              <a:t> 난잡한 디자인 지양</a:t>
            </a:r>
          </a:p>
          <a:p>
            <a:pPr lvl="0"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-</a:t>
            </a:r>
            <a:r>
              <a:rPr lang="ko-KR" altLang="en-US" i="0" dirty="0"/>
              <a:t> 내구성 </a:t>
            </a:r>
            <a:r>
              <a:rPr lang="en-US" altLang="ko-KR" i="0" dirty="0"/>
              <a:t>: </a:t>
            </a:r>
            <a:r>
              <a:rPr lang="ko-KR" altLang="en-US" i="0" dirty="0"/>
              <a:t>화분이 어항 위에 있으므로 이를 지지할 충분할 내구성이 </a:t>
            </a:r>
            <a:r>
              <a:rPr lang="ko-KR" altLang="en-US" i="0" dirty="0" err="1"/>
              <a:t>보장돼야함</a:t>
            </a:r>
            <a:endParaRPr lang="ko-KR" altLang="en-US" i="0" dirty="0"/>
          </a:p>
          <a:p>
            <a:pPr lvl="0"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-</a:t>
            </a:r>
            <a:r>
              <a:rPr lang="ko-KR" altLang="en-US" i="0" dirty="0"/>
              <a:t> 어항의 물을 식물에게 사용하므로 </a:t>
            </a:r>
            <a:r>
              <a:rPr lang="ko-KR" altLang="en-US" i="0" dirty="0" err="1"/>
              <a:t>해수어</a:t>
            </a:r>
            <a:r>
              <a:rPr lang="ko-KR" altLang="en-US" i="0" dirty="0"/>
              <a:t> 사육이 금지</a:t>
            </a:r>
            <a:endParaRPr lang="ko-KR" altLang="en-US" b="1" i="0" dirty="0"/>
          </a:p>
          <a:p>
            <a:pPr lvl="0">
              <a:defRPr/>
            </a:pPr>
            <a:r>
              <a:rPr lang="ko-KR" altLang="en-US" b="1" i="0" dirty="0"/>
              <a:t>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045" y="1628800"/>
            <a:ext cx="3445371" cy="2364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Specification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i="0" dirty="0"/>
              <a:t> 애플리케이션</a:t>
            </a: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  </a:t>
            </a:r>
            <a:r>
              <a:rPr lang="en-US" altLang="ko-KR" i="0" dirty="0"/>
              <a:t>Android 4.2 Jelly Bean </a:t>
            </a:r>
            <a:r>
              <a:rPr lang="ko-KR" altLang="en-US" i="0" dirty="0"/>
              <a:t>이상</a:t>
            </a:r>
            <a:r>
              <a:rPr lang="en-US" altLang="ko-KR" i="0" dirty="0"/>
              <a:t>,</a:t>
            </a:r>
            <a:r>
              <a:rPr lang="ko-KR" altLang="en-US" i="0" dirty="0"/>
              <a:t> 해상도 </a:t>
            </a:r>
            <a:r>
              <a:rPr lang="en-US" altLang="ko-KR" i="0" dirty="0"/>
              <a:t>1020 x 1980 </a:t>
            </a:r>
            <a:r>
              <a:rPr lang="ko-KR" altLang="en-US" i="0" dirty="0"/>
              <a:t>이상</a:t>
            </a:r>
          </a:p>
          <a:p>
            <a:pPr>
              <a:defRPr/>
            </a:pPr>
            <a:endParaRPr lang="ko-KR" altLang="en-US" i="0" dirty="0"/>
          </a:p>
          <a:p>
            <a:pPr>
              <a:defRPr/>
            </a:pP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추가 </a:t>
            </a:r>
            <a:r>
              <a:rPr lang="ko-KR" altLang="en-US" i="0" dirty="0" err="1"/>
              <a:t>추가</a:t>
            </a:r>
            <a:r>
              <a:rPr lang="ko-KR" altLang="en-US" i="0" dirty="0"/>
              <a:t> </a:t>
            </a:r>
          </a:p>
          <a:p>
            <a:pPr>
              <a:defRPr/>
            </a:pPr>
            <a:r>
              <a:rPr lang="ko-KR" altLang="en-US" i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5320" y="1916832"/>
          <a:ext cx="6094446" cy="420841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4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기능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상세기능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설명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기능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상세기능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설명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DDC8A6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303">
                <a:tc rowSpan="1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어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플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리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케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이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션</a:t>
                      </a: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안드로이드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  <a:t>Android 4.2 </a:t>
                      </a: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이상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  <a:t>1080x1920</a:t>
                      </a: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 이상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아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쿠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아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플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랜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테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이</a:t>
                      </a:r>
                      <a:b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션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토양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습도감지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통신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  <a:t>Wi-Fi IEEE 802.11 b/g/n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6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조도감지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0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수온감지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 dirty="0">
                          <a:solidFill>
                            <a:schemeClr val="dk1"/>
                          </a:solidFill>
                        </a:rPr>
                        <a:t>실시간</a:t>
                      </a:r>
                      <a:br>
                        <a:rPr lang="en-US" altLang="ko-KR" sz="1100" b="0" kern="1100" spc="0" dirty="0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 sz="1100" b="0" kern="1100" spc="0" dirty="0" err="1">
                          <a:solidFill>
                            <a:schemeClr val="dk1"/>
                          </a:solidFill>
                        </a:rPr>
                        <a:t>센서값</a:t>
                      </a:r>
                      <a:endParaRPr lang="ko-KR" altLang="en-US" sz="1100" b="0" kern="1100" spc="0" dirty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 dirty="0">
                          <a:solidFill>
                            <a:schemeClr val="dk1"/>
                          </a:solidFill>
                        </a:rPr>
                        <a:t>확인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어플리케이션 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구동시 동작</a:t>
                      </a:r>
                    </a:p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서버에 저장된  센서 측정값 가져와서 표시</a:t>
                      </a:r>
                    </a:p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32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온습도감지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44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워터펌프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기포발생기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64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실시간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스마트기기 설정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44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화분 </a:t>
                      </a:r>
                      <a: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  <a:t>LED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0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kern="1100" spc="0">
                          <a:solidFill>
                            <a:schemeClr val="dk1"/>
                          </a:solidFill>
                        </a:rPr>
                        <a:t>어항 </a:t>
                      </a:r>
                      <a:r>
                        <a:rPr lang="en-US" altLang="ko-KR" sz="1100" b="0" kern="1100" spc="0">
                          <a:solidFill>
                            <a:schemeClr val="dk1"/>
                          </a:solidFill>
                        </a:rPr>
                        <a:t>LED</a:t>
                      </a: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b="0" kern="1100" spc="0" dirty="0">
                        <a:solidFill>
                          <a:schemeClr val="dk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C09D6C"/>
                      </a:solidFill>
                      <a:prstDash val="solid"/>
                      <a:round/>
                    </a:lnL>
                    <a:lnR w="0" cap="flat" cmpd="sng" algn="ctr">
                      <a:solidFill>
                        <a:srgbClr val="C09D6C"/>
                      </a:solidFill>
                      <a:prstDash val="solid"/>
                      <a:round/>
                    </a:lnR>
                    <a:lnT w="0" cap="flat" cmpd="sng" algn="ctr">
                      <a:solidFill>
                        <a:srgbClr val="C09D6C"/>
                      </a:solidFill>
                      <a:prstDash val="solid"/>
                      <a:round/>
                    </a:lnT>
                    <a:lnB w="0" cap="flat" cmpd="sng" algn="ctr">
                      <a:solidFill>
                        <a:srgbClr val="C09D6C"/>
                      </a:solidFill>
                      <a:prstDash val="solid"/>
                      <a:round/>
                    </a:lnB>
                    <a:solidFill>
                      <a:srgbClr val="E9E4D7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509120"/>
            <a:ext cx="2520280" cy="17564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국내 제품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해외 제품 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ko-KR" altLang="en-US" sz="130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관련 특허 분석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21074"/>
            <a:chOff x="312020" y="342173"/>
            <a:chExt cx="2749294" cy="921074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02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469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경쟁제품 분석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>Slide Members</ep:Manager>
  <ep:Company>YESFORM Co.,Ltd.</ep:Company>
  <ep:Words>740</ep:Words>
  <ep:PresentationFormat>화면 슬라이드 쇼(4:3)</ep:PresentationFormat>
  <ep:Paragraphs>251</ep:Paragraphs>
  <ep:Slides>23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아쿠아 플랜테이션</vt:lpstr>
      <vt:lpstr>개발 환경</vt:lpstr>
      <vt:lpstr>개발 도구</vt:lpstr>
      <vt:lpstr>개발 도구</vt:lpstr>
      <vt:lpstr>개발 도구</vt:lpstr>
      <vt:lpstr>개발 도구</vt:lpstr>
      <vt:lpstr>THANK YOU!!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www.slidemembers.com</cp:category>
  <dcterms:created xsi:type="dcterms:W3CDTF">2010-02-01T08:03:16.000</dcterms:created>
  <dc:creator>Slide Members by HS.SEO</dc:creator>
  <dc:description>The copyright of this document is at Slide Members. Unauthorized copying may result in legal sanctions.</dc:description>
  <cp:keywords>SlideMembers, ppt, PPT Templates, Presentation, Diagram, Chart, Yesform, Google slides, Keynote, Free Slides</cp:keywords>
  <cp:lastModifiedBy>김동주</cp:lastModifiedBy>
  <dcterms:modified xsi:type="dcterms:W3CDTF">2022-06-22T11:59:58.391</dcterms:modified>
  <cp:revision>45</cp:revision>
  <dc:subject>Powerpoint Templates , Diagram, Chart, Google slides, Keynote</dc:subject>
  <dc:title>Slide Members</dc:title>
  <cp:version>1000.0000.01</cp:version>
</cp:coreProperties>
</file>